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011" autoAdjust="0"/>
  </p:normalViewPr>
  <p:slideViewPr>
    <p:cSldViewPr snapToGrid="0">
      <p:cViewPr>
        <p:scale>
          <a:sx n="70" d="100"/>
          <a:sy n="70" d="100"/>
        </p:scale>
        <p:origin x="-720"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1FD21F-941B-4718-8295-A14D78089BB8}" type="datetimeFigureOut">
              <a:rPr lang="ru-RU" smtClean="0"/>
              <a:pPr/>
              <a:t>28.11.2014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00340F-869F-405A-BEFC-424429291756}" type="slidenum">
              <a:rPr lang="ru-RU" smtClean="0"/>
              <a:pPr/>
              <a:t>‹#›</a:t>
            </a:fld>
            <a:endParaRPr lang="ru-RU"/>
          </a:p>
        </p:txBody>
      </p:sp>
    </p:spTree>
    <p:extLst>
      <p:ext uri="{BB962C8B-B14F-4D97-AF65-F5344CB8AC3E}">
        <p14:creationId xmlns:p14="http://schemas.microsoft.com/office/powerpoint/2010/main" xmlns="" val="1509470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2800" dirty="0" smtClean="0">
                <a:effectLst/>
              </a:rPr>
              <a:t>В научной статье должно излагаться личное авторское исследование. Но очень важно в самом начале показать, что авторы знают об исследованиях, которые выполнены учеными перед ними и как вновь полученные результаты вписываются в имеющиеся знания. Поэтому во введении необходимо отразить результаты предшествующих работ ученых, что им удалось, что требует дальнейшего изучения, какие есть альтернативы. </a:t>
            </a:r>
            <a:br>
              <a:rPr lang="ru-RU" sz="2800" dirty="0" smtClean="0">
                <a:effectLst/>
              </a:rPr>
            </a:br>
            <a:r>
              <a:rPr lang="ru-RU" sz="2800" dirty="0" smtClean="0">
                <a:effectLst/>
              </a:rPr>
              <a:t/>
            </a:r>
            <a:br>
              <a:rPr lang="ru-RU" sz="2800" dirty="0" smtClean="0">
                <a:effectLst/>
              </a:rPr>
            </a:br>
            <a:r>
              <a:rPr lang="ru-RU" sz="2800" dirty="0" smtClean="0">
                <a:effectLst/>
              </a:rPr>
              <a:t>Освещение библиографии позволит отгородиться от усмотрения в Вашей работе признаков заимствования и присвоения чужих трудов. Любое научное изыскание опирается на предыдущие открытия ученых, поэтому обязательно ссылаться на те источники, из которых Вы берете информацию. Только при наличии таких ссылок статья становится пригодной для погружения в проблематику освещаемого исследования. </a:t>
            </a:r>
            <a:br>
              <a:rPr lang="ru-RU" sz="2800" dirty="0" smtClean="0">
                <a:effectLst/>
              </a:rPr>
            </a:br>
            <a:r>
              <a:rPr lang="ru-RU" sz="2800" dirty="0" smtClean="0">
                <a:effectLst/>
              </a:rPr>
              <a:t/>
            </a:r>
            <a:br>
              <a:rPr lang="ru-RU" sz="2800" dirty="0" smtClean="0">
                <a:effectLst/>
              </a:rPr>
            </a:br>
            <a:r>
              <a:rPr lang="ru-RU" sz="2800" dirty="0" smtClean="0">
                <a:effectLst/>
              </a:rPr>
              <a:t>Во введении необходимо также описать методы исследования, процедуры, оборудование, параметры измерения, и т.д., чтобы можно было оценить и/или воспроизвести исследование. Обратите внимание, что в англоязычных журналах эти данные выделяются в раздел </a:t>
            </a:r>
            <a:r>
              <a:rPr lang="ru-RU" sz="2800" b="1" i="1" dirty="0" smtClean="0">
                <a:effectLst/>
              </a:rPr>
              <a:t>Материалы и методы (</a:t>
            </a:r>
            <a:r>
              <a:rPr lang="ru-RU" sz="2800" b="1" i="1" dirty="0" err="1" smtClean="0">
                <a:effectLst/>
              </a:rPr>
              <a:t>Materials</a:t>
            </a:r>
            <a:r>
              <a:rPr lang="ru-RU" sz="2800" b="1" i="1" dirty="0" smtClean="0">
                <a:effectLst/>
              </a:rPr>
              <a:t> </a:t>
            </a:r>
            <a:r>
              <a:rPr lang="ru-RU" sz="2800" b="1" i="1" dirty="0" err="1" smtClean="0">
                <a:effectLst/>
              </a:rPr>
              <a:t>and</a:t>
            </a:r>
            <a:r>
              <a:rPr lang="ru-RU" sz="2800" b="1" i="1" dirty="0" smtClean="0">
                <a:effectLst/>
              </a:rPr>
              <a:t> </a:t>
            </a:r>
            <a:r>
              <a:rPr lang="ru-RU" sz="2800" b="1" i="1" dirty="0" err="1" smtClean="0">
                <a:effectLst/>
              </a:rPr>
              <a:t>Methods</a:t>
            </a:r>
            <a:r>
              <a:rPr lang="ru-RU" sz="2800" b="1" i="1" dirty="0" smtClean="0">
                <a:effectLst/>
              </a:rPr>
              <a:t>)</a:t>
            </a:r>
            <a:r>
              <a:rPr lang="ru-RU" sz="2800" dirty="0" smtClean="0">
                <a:effectLst/>
              </a:rPr>
              <a:t>. Здесь же авторы приводят допущения и отклонения, а также процедуры, используемые для их уменьшения. </a:t>
            </a:r>
            <a:br>
              <a:rPr lang="ru-RU" sz="2800" dirty="0" smtClean="0">
                <a:effectLst/>
              </a:rPr>
            </a:br>
            <a:endParaRPr lang="ru-RU" sz="2800" dirty="0"/>
          </a:p>
        </p:txBody>
      </p:sp>
      <p:sp>
        <p:nvSpPr>
          <p:cNvPr id="4" name="Номер слайда 3"/>
          <p:cNvSpPr>
            <a:spLocks noGrp="1"/>
          </p:cNvSpPr>
          <p:nvPr>
            <p:ph type="sldNum" sz="quarter" idx="10"/>
          </p:nvPr>
        </p:nvSpPr>
        <p:spPr/>
        <p:txBody>
          <a:bodyPr/>
          <a:lstStyle/>
          <a:p>
            <a:fld id="{4E00340F-869F-405A-BEFC-424429291756}" type="slidenum">
              <a:rPr lang="ru-RU" smtClean="0"/>
              <a:pPr/>
              <a:t>9</a:t>
            </a:fld>
            <a:endParaRPr lang="ru-RU"/>
          </a:p>
        </p:txBody>
      </p:sp>
    </p:spTree>
    <p:extLst>
      <p:ext uri="{BB962C8B-B14F-4D97-AF65-F5344CB8AC3E}">
        <p14:creationId xmlns:p14="http://schemas.microsoft.com/office/powerpoint/2010/main" xmlns="" val="3030892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36241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2271349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634481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452851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3448433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4059969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1579939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2317367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3697467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103814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569910B4-4AAB-422F-848B-8141902FA865}" type="datetimeFigureOut">
              <a:rPr lang="ru-RU" smtClean="0"/>
              <a:pPr/>
              <a:t>28.11.2014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319947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9910B4-4AAB-422F-848B-8141902FA865}" type="datetimeFigureOut">
              <a:rPr lang="ru-RU" smtClean="0"/>
              <a:pPr/>
              <a:t>28.11.2014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B02BB-D688-4B66-B529-A2BBA210AD1F}" type="slidenum">
              <a:rPr lang="ru-RU" smtClean="0"/>
              <a:pPr/>
              <a:t>‹#›</a:t>
            </a:fld>
            <a:endParaRPr lang="ru-RU"/>
          </a:p>
        </p:txBody>
      </p:sp>
    </p:spTree>
    <p:extLst>
      <p:ext uri="{BB962C8B-B14F-4D97-AF65-F5344CB8AC3E}">
        <p14:creationId xmlns:p14="http://schemas.microsoft.com/office/powerpoint/2010/main" xmlns="" val="2107482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idx="4294967295"/>
          </p:nvPr>
        </p:nvSpPr>
        <p:spPr>
          <a:xfrm>
            <a:off x="327546" y="365125"/>
            <a:ext cx="11709778" cy="1325563"/>
          </a:xfrm>
        </p:spPr>
        <p:txBody>
          <a:bodyPr/>
          <a:lstStyle/>
          <a:p>
            <a:pPr algn="ctr"/>
            <a:r>
              <a:rPr lang="ru-RU" dirty="0" smtClean="0">
                <a:solidFill>
                  <a:srgbClr val="FF0000"/>
                </a:solidFill>
                <a:latin typeface="Times New Roman" panose="02020603050405020304" pitchFamily="18" charset="0"/>
                <a:cs typeface="Times New Roman" panose="02020603050405020304" pitchFamily="18" charset="0"/>
              </a:rPr>
              <a:t>Как написать научную статью</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69055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 y="272955"/>
            <a:ext cx="12050974" cy="6482686"/>
          </a:xfrm>
        </p:spPr>
        <p:txBody>
          <a:bodyPr>
            <a:normAutofit fontScale="92500"/>
          </a:bodyPr>
          <a:lstStyle/>
          <a:p>
            <a:r>
              <a:rPr lang="ru-RU" b="1" dirty="0" smtClean="0">
                <a:effectLst/>
                <a:latin typeface="Times New Roman" panose="02020603050405020304" pitchFamily="18" charset="0"/>
                <a:cs typeface="Times New Roman" panose="02020603050405020304" pitchFamily="18" charset="0"/>
              </a:rPr>
              <a:t>Выводы </a:t>
            </a:r>
            <a:r>
              <a:rPr lang="ru-RU" b="1" dirty="0" smtClean="0">
                <a:effectLst/>
                <a:latin typeface="Times New Roman" panose="02020603050405020304" pitchFamily="18" charset="0"/>
                <a:cs typeface="Times New Roman" panose="02020603050405020304" pitchFamily="18" charset="0"/>
              </a:rPr>
              <a:t>(результаты</a:t>
            </a:r>
            <a:r>
              <a:rPr lang="ru-RU" b="1" dirty="0" smtClean="0">
                <a:latin typeface="Times New Roman" panose="02020603050405020304" pitchFamily="18" charset="0"/>
                <a:cs typeface="Times New Roman" panose="02020603050405020304" pitchFamily="18" charset="0"/>
              </a:rPr>
              <a:t>,</a:t>
            </a:r>
            <a:r>
              <a:rPr lang="ru-RU" b="1" dirty="0" smtClean="0">
                <a:effectLst/>
                <a:latin typeface="Times New Roman" panose="02020603050405020304" pitchFamily="18" charset="0"/>
                <a:cs typeface="Times New Roman" panose="02020603050405020304" pitchFamily="18" charset="0"/>
              </a:rPr>
              <a:t> </a:t>
            </a:r>
            <a:r>
              <a:rPr lang="ru-RU" b="1" dirty="0" err="1" smtClean="0">
                <a:effectLst/>
                <a:latin typeface="Times New Roman" panose="02020603050405020304" pitchFamily="18" charset="0"/>
                <a:cs typeface="Times New Roman" panose="02020603050405020304" pitchFamily="18" charset="0"/>
              </a:rPr>
              <a:t>Results</a:t>
            </a:r>
            <a:r>
              <a:rPr lang="ru-RU" b="1" dirty="0" smtClean="0">
                <a:effectLst/>
                <a:latin typeface="Times New Roman" panose="02020603050405020304" pitchFamily="18" charset="0"/>
                <a:cs typeface="Times New Roman" panose="02020603050405020304" pitchFamily="18" charset="0"/>
              </a:rPr>
              <a:t>)</a:t>
            </a:r>
            <a:r>
              <a:rPr lang="ru-RU" dirty="0" smtClean="0">
                <a:effectLst/>
                <a:latin typeface="Times New Roman" panose="02020603050405020304" pitchFamily="18" charset="0"/>
                <a:cs typeface="Times New Roman" panose="02020603050405020304" pitchFamily="18" charset="0"/>
              </a:rPr>
              <a:t> В данной части собираются тезисы основных достижений проведенного исследования. Они могут быть представлены как в письменной форме, так и в виде таблиц, графиков, чисел и статистических показателей, характеризующих основные выявленные закономерности. Выводы должны быть представлены без интерпретации авторами, что служит двум целям: во-первых, дает другим ученым возможность оценить качество самих данных, и во-вторых, позволяет другим давать свою интерпретацию результатов. </a:t>
            </a:r>
            <a:br>
              <a:rPr lang="ru-RU" dirty="0" smtClean="0">
                <a:effectLst/>
                <a:latin typeface="Times New Roman" panose="02020603050405020304" pitchFamily="18" charset="0"/>
                <a:cs typeface="Times New Roman" panose="02020603050405020304" pitchFamily="18" charset="0"/>
              </a:rPr>
            </a:br>
            <a:endParaRPr lang="ru-RU" dirty="0" smtClean="0">
              <a:effectLst/>
              <a:latin typeface="Times New Roman" panose="02020603050405020304" pitchFamily="18" charset="0"/>
              <a:cs typeface="Times New Roman" panose="02020603050405020304" pitchFamily="18" charset="0"/>
            </a:endParaRPr>
          </a:p>
          <a:p>
            <a:r>
              <a:rPr lang="ru-RU" dirty="0" smtClean="0">
                <a:effectLst/>
                <a:latin typeface="Times New Roman" panose="02020603050405020304" pitchFamily="18" charset="0"/>
                <a:cs typeface="Times New Roman" panose="02020603050405020304" pitchFamily="18" charset="0"/>
              </a:rPr>
              <a:t>Во многих статьях в разделе Выводы авторы приводят интерпретацию полученных результатов в соответствии с поставленными задачами исследования. </a:t>
            </a:r>
          </a:p>
          <a:p>
            <a:pPr marL="0" indent="0">
              <a:buNone/>
            </a:pPr>
            <a:r>
              <a:rPr lang="ru-RU" dirty="0" smtClean="0">
                <a:latin typeface="Times New Roman" panose="02020603050405020304" pitchFamily="18" charset="0"/>
                <a:cs typeface="Times New Roman" panose="02020603050405020304" pitchFamily="18" charset="0"/>
              </a:rPr>
              <a:t>	В</a:t>
            </a:r>
            <a:r>
              <a:rPr lang="ru-RU" dirty="0" smtClean="0">
                <a:effectLst/>
                <a:latin typeface="Times New Roman" panose="02020603050405020304" pitchFamily="18" charset="0"/>
                <a:cs typeface="Times New Roman" panose="02020603050405020304" pitchFamily="18" charset="0"/>
              </a:rPr>
              <a:t> англоязычных журналах эти данные выделяются в раздел </a:t>
            </a:r>
            <a:r>
              <a:rPr lang="ru-RU" b="1" dirty="0" smtClean="0">
                <a:effectLst/>
                <a:latin typeface="Times New Roman" panose="02020603050405020304" pitchFamily="18" charset="0"/>
                <a:cs typeface="Times New Roman" panose="02020603050405020304" pitchFamily="18" charset="0"/>
              </a:rPr>
              <a:t>Обсуждение и заключения (</a:t>
            </a:r>
            <a:r>
              <a:rPr lang="ru-RU" b="1" dirty="0" err="1" smtClean="0">
                <a:effectLst/>
                <a:latin typeface="Times New Roman" panose="02020603050405020304" pitchFamily="18" charset="0"/>
                <a:cs typeface="Times New Roman" panose="02020603050405020304" pitchFamily="18" charset="0"/>
              </a:rPr>
              <a:t>Discussion</a:t>
            </a:r>
            <a:r>
              <a:rPr lang="ru-RU" b="1" dirty="0" smtClean="0">
                <a:effectLst/>
                <a:latin typeface="Times New Roman" panose="02020603050405020304" pitchFamily="18" charset="0"/>
                <a:cs typeface="Times New Roman" panose="02020603050405020304" pitchFamily="18" charset="0"/>
              </a:rPr>
              <a:t> </a:t>
            </a:r>
            <a:r>
              <a:rPr lang="ru-RU" b="1" dirty="0" err="1" smtClean="0">
                <a:effectLst/>
                <a:latin typeface="Times New Roman" panose="02020603050405020304" pitchFamily="18" charset="0"/>
                <a:cs typeface="Times New Roman" panose="02020603050405020304" pitchFamily="18" charset="0"/>
              </a:rPr>
              <a:t>and</a:t>
            </a:r>
            <a:r>
              <a:rPr lang="ru-RU" b="1" dirty="0" smtClean="0">
                <a:effectLst/>
                <a:latin typeface="Times New Roman" panose="02020603050405020304" pitchFamily="18" charset="0"/>
                <a:cs typeface="Times New Roman" panose="02020603050405020304" pitchFamily="18" charset="0"/>
              </a:rPr>
              <a:t> </a:t>
            </a:r>
            <a:r>
              <a:rPr lang="ru-RU" b="1" dirty="0" err="1" smtClean="0">
                <a:effectLst/>
                <a:latin typeface="Times New Roman" panose="02020603050405020304" pitchFamily="18" charset="0"/>
                <a:cs typeface="Times New Roman" panose="02020603050405020304" pitchFamily="18" charset="0"/>
              </a:rPr>
              <a:t>Conclusions</a:t>
            </a:r>
            <a:r>
              <a:rPr lang="ru-RU" b="1" dirty="0" smtClean="0">
                <a:effectLst/>
                <a:latin typeface="Times New Roman" panose="02020603050405020304" pitchFamily="18" charset="0"/>
                <a:cs typeface="Times New Roman" panose="02020603050405020304" pitchFamily="18" charset="0"/>
              </a:rPr>
              <a:t>)</a:t>
            </a:r>
            <a:r>
              <a:rPr lang="ru-RU" dirty="0" smtClean="0">
                <a:effectLst/>
                <a:latin typeface="Times New Roman" panose="02020603050405020304" pitchFamily="18" charset="0"/>
                <a:cs typeface="Times New Roman" panose="02020603050405020304" pitchFamily="18" charset="0"/>
              </a:rPr>
              <a:t>. В этой части статьи авторы излагают значение их работы с субъективной точки зрения. Они могут интерпретировать полученные результаты на основе объединения своего опыта, базовых знаний и научного потенциала, приводя несколько возможных объяснений. </a:t>
            </a:r>
            <a:br>
              <a:rPr lang="ru-RU" dirty="0" smtClean="0">
                <a:effectLst/>
                <a:latin typeface="Times New Roman" panose="02020603050405020304" pitchFamily="18" charset="0"/>
                <a:cs typeface="Times New Roman" panose="02020603050405020304" pitchFamily="18" charset="0"/>
              </a:rPr>
            </a:br>
            <a:r>
              <a:rPr lang="ru-RU" dirty="0" smtClean="0">
                <a:effectLst/>
                <a:latin typeface="Times New Roman" panose="02020603050405020304" pitchFamily="18" charset="0"/>
                <a:cs typeface="Times New Roman" panose="02020603050405020304" pitchFamily="18" charset="0"/>
              </a:rPr>
              <a:t/>
            </a:r>
            <a:br>
              <a:rPr lang="ru-RU" dirty="0" smtClean="0">
                <a:effectLst/>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19475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0"/>
            <a:ext cx="12192000" cy="6523630"/>
          </a:xfrm>
        </p:spPr>
        <p:txBody>
          <a:bodyPr>
            <a:normAutofit/>
          </a:bodyPr>
          <a:lstStyle/>
          <a:p>
            <a:r>
              <a:rPr lang="ru-RU" b="1" dirty="0" smtClean="0">
                <a:effectLst/>
                <a:latin typeface="Times New Roman" panose="02020603050405020304" pitchFamily="18" charset="0"/>
                <a:cs typeface="Times New Roman" panose="02020603050405020304" pitchFamily="18" charset="0"/>
              </a:rPr>
              <a:t>Библиографическая ссылка</a:t>
            </a:r>
            <a:r>
              <a:rPr lang="ru-RU" dirty="0" smtClean="0">
                <a:effectLst/>
                <a:latin typeface="Times New Roman" panose="02020603050405020304" pitchFamily="18" charset="0"/>
                <a:cs typeface="Times New Roman" panose="02020603050405020304" pitchFamily="18" charset="0"/>
              </a:rPr>
              <a:t> содержит библиографические сведения о цитируемом, рассматриваемом или упоминаемом в тексте статьи другом документе, необходимые и достаточные для его идентификации, поиска и общей характеристики.</a:t>
            </a:r>
          </a:p>
          <a:p>
            <a:pPr marL="0" indent="0">
              <a:buNone/>
            </a:pPr>
            <a:r>
              <a:rPr lang="ru-RU" dirty="0" smtClean="0"/>
              <a:t>	</a:t>
            </a:r>
            <a:r>
              <a:rPr lang="ru-RU" dirty="0" smtClean="0">
                <a:latin typeface="Times New Roman" panose="02020603050405020304" pitchFamily="18" charset="0"/>
                <a:cs typeface="Times New Roman" panose="02020603050405020304" pitchFamily="18" charset="0"/>
              </a:rPr>
              <a:t>Пример оформления:</a:t>
            </a:r>
            <a:endParaRPr lang="ru-RU" dirty="0" smtClean="0">
              <a:effectLst/>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Э</a:t>
            </a:r>
            <a:r>
              <a:rPr lang="ru-RU" dirty="0" smtClean="0">
                <a:effectLst/>
                <a:latin typeface="Times New Roman" panose="02020603050405020304" pitchFamily="18" charset="0"/>
                <a:cs typeface="Times New Roman" panose="02020603050405020304" pitchFamily="18" charset="0"/>
              </a:rPr>
              <a:t>лектрон</a:t>
            </a:r>
            <a:r>
              <a:rPr lang="ru-RU" dirty="0" smtClean="0">
                <a:effectLst/>
                <a:latin typeface="Times New Roman" panose="02020603050405020304" pitchFamily="18" charset="0"/>
                <a:cs typeface="Times New Roman" panose="02020603050405020304" pitchFamily="18" charset="0"/>
              </a:rPr>
              <a:t>, путеводитель / Рос. нац. б-ка, Центр правовой информации. [СПб.], 2005—2007. URL: http://www.nlr.ru/lawcenter/izd/index.html (дата обращения: 18.01.2007).</a:t>
            </a:r>
          </a:p>
          <a:p>
            <a:r>
              <a:rPr lang="ru-RU" dirty="0" smtClean="0">
                <a:effectLst/>
                <a:latin typeface="Times New Roman" panose="02020603050405020304" pitchFamily="18" charset="0"/>
                <a:cs typeface="Times New Roman" panose="02020603050405020304" pitchFamily="18" charset="0"/>
              </a:rPr>
              <a:t>Философия культуры и философия науки: проблемы и гипотезы: </a:t>
            </a:r>
            <a:r>
              <a:rPr lang="ru-RU" dirty="0" err="1" smtClean="0">
                <a:effectLst/>
                <a:latin typeface="Times New Roman" panose="02020603050405020304" pitchFamily="18" charset="0"/>
                <a:cs typeface="Times New Roman" panose="02020603050405020304" pitchFamily="18" charset="0"/>
              </a:rPr>
              <a:t>межвуз</a:t>
            </a:r>
            <a:r>
              <a:rPr lang="ru-RU" dirty="0" smtClean="0">
                <a:effectLst/>
                <a:latin typeface="Times New Roman" panose="02020603050405020304" pitchFamily="18" charset="0"/>
                <a:cs typeface="Times New Roman" panose="02020603050405020304" pitchFamily="18" charset="0"/>
              </a:rPr>
              <a:t>. сб. науч. тр. /</a:t>
            </a:r>
            <a:r>
              <a:rPr lang="ru-RU" dirty="0" err="1" smtClean="0">
                <a:effectLst/>
                <a:latin typeface="Times New Roman" panose="02020603050405020304" pitchFamily="18" charset="0"/>
                <a:cs typeface="Times New Roman" panose="02020603050405020304" pitchFamily="18" charset="0"/>
              </a:rPr>
              <a:t>Сарат</a:t>
            </a:r>
            <a:r>
              <a:rPr lang="ru-RU" dirty="0" smtClean="0">
                <a:effectLst/>
                <a:latin typeface="Times New Roman" panose="02020603050405020304" pitchFamily="18" charset="0"/>
                <a:cs typeface="Times New Roman" panose="02020603050405020304" pitchFamily="18" charset="0"/>
              </a:rPr>
              <a:t>. гос. ун-т; [под ред. С.Ф. </a:t>
            </a:r>
            <a:r>
              <a:rPr lang="ru-RU" dirty="0" err="1" smtClean="0">
                <a:effectLst/>
                <a:latin typeface="Times New Roman" panose="02020603050405020304" pitchFamily="18" charset="0"/>
                <a:cs typeface="Times New Roman" panose="02020603050405020304" pitchFamily="18" charset="0"/>
              </a:rPr>
              <a:t>Мартыновича</a:t>
            </a:r>
            <a:r>
              <a:rPr lang="ru-RU" dirty="0" smtClean="0">
                <a:effectLst/>
                <a:latin typeface="Times New Roman" panose="02020603050405020304" pitchFamily="18" charset="0"/>
                <a:cs typeface="Times New Roman" panose="02020603050405020304" pitchFamily="18" charset="0"/>
              </a:rPr>
              <a:t>]. Саратов: Изд-во </a:t>
            </a:r>
            <a:r>
              <a:rPr lang="ru-RU" dirty="0" err="1" smtClean="0">
                <a:effectLst/>
                <a:latin typeface="Times New Roman" panose="02020603050405020304" pitchFamily="18" charset="0"/>
                <a:cs typeface="Times New Roman" panose="02020603050405020304" pitchFamily="18" charset="0"/>
              </a:rPr>
              <a:t>Сарат</a:t>
            </a:r>
            <a:r>
              <a:rPr lang="ru-RU" dirty="0" smtClean="0">
                <a:effectLst/>
                <a:latin typeface="Times New Roman" panose="02020603050405020304" pitchFamily="18" charset="0"/>
                <a:cs typeface="Times New Roman" panose="02020603050405020304" pitchFamily="18" charset="0"/>
              </a:rPr>
              <a:t>. ун-та, 1999. 199 с. </a:t>
            </a:r>
            <a:br>
              <a:rPr lang="ru-RU" dirty="0" smtClean="0">
                <a:effectLst/>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306738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type="body" idx="4294967295"/>
          </p:nvPr>
        </p:nvSpPr>
        <p:spPr>
          <a:xfrm>
            <a:off x="-1" y="2210937"/>
            <a:ext cx="11955439" cy="3878713"/>
          </a:xfrm>
        </p:spPr>
        <p:txBody>
          <a:bodyPr/>
          <a:lstStyle/>
          <a:p>
            <a:pPr marL="0" indent="0" algn="ctr">
              <a:buNone/>
            </a:pPr>
            <a:r>
              <a:rPr lang="ru-RU" sz="4000" dirty="0" smtClean="0">
                <a:solidFill>
                  <a:srgbClr val="FF0000"/>
                </a:solidFill>
                <a:latin typeface="Times New Roman" panose="02020603050405020304" pitchFamily="18" charset="0"/>
                <a:cs typeface="Times New Roman" panose="02020603050405020304" pitchFamily="18" charset="0"/>
              </a:rPr>
              <a:t>Спасибо за внимание!</a:t>
            </a:r>
          </a:p>
          <a:p>
            <a:pPr marL="0" indent="0" algn="ctr">
              <a:buNone/>
            </a:pPr>
            <a:r>
              <a:rPr lang="ru-RU" sz="4000" dirty="0" smtClean="0">
                <a:solidFill>
                  <a:srgbClr val="FF0000"/>
                </a:solidFill>
                <a:effectLst/>
                <a:latin typeface="Times New Roman" panose="02020603050405020304" pitchFamily="18" charset="0"/>
                <a:cs typeface="Times New Roman" panose="02020603050405020304" pitchFamily="18" charset="0"/>
              </a:rPr>
              <a:t>Успехов на научном поприще! </a:t>
            </a:r>
            <a:br>
              <a:rPr lang="ru-RU" sz="4000" dirty="0" smtClean="0">
                <a:solidFill>
                  <a:srgbClr val="FF0000"/>
                </a:solidFill>
                <a:effectLst/>
                <a:latin typeface="Times New Roman" panose="02020603050405020304" pitchFamily="18" charset="0"/>
                <a:cs typeface="Times New Roman" panose="02020603050405020304" pitchFamily="18" charset="0"/>
              </a:rPr>
            </a:br>
            <a:r>
              <a:rPr lang="ru-RU" sz="4000" dirty="0" smtClean="0">
                <a:solidFill>
                  <a:srgbClr val="FF0000"/>
                </a:solidFill>
                <a:effectLst/>
                <a:latin typeface="Times New Roman" panose="02020603050405020304" pitchFamily="18" charset="0"/>
                <a:cs typeface="Times New Roman" panose="02020603050405020304" pitchFamily="18" charset="0"/>
              </a:rPr>
              <a:t/>
            </a:r>
            <a:br>
              <a:rPr lang="ru-RU" sz="4000" dirty="0" smtClean="0">
                <a:solidFill>
                  <a:srgbClr val="FF0000"/>
                </a:solidFill>
                <a:effectLst/>
                <a:latin typeface="Times New Roman" panose="02020603050405020304" pitchFamily="18" charset="0"/>
                <a:cs typeface="Times New Roman" panose="02020603050405020304" pitchFamily="18" charset="0"/>
              </a:rPr>
            </a:br>
            <a:endParaRPr lang="ru-RU" sz="4000" dirty="0" smtClean="0">
              <a:solidFill>
                <a:srgbClr val="FF0000"/>
              </a:solidFill>
              <a:latin typeface="Times New Roman" panose="02020603050405020304" pitchFamily="18" charset="0"/>
              <a:cs typeface="Times New Roman" panose="02020603050405020304" pitchFamily="18" charset="0"/>
            </a:endParaRPr>
          </a:p>
          <a:p>
            <a:pPr marL="0" indent="0" algn="ctr">
              <a:buNone/>
            </a:pPr>
            <a:endParaRPr lang="ru-RU" dirty="0"/>
          </a:p>
        </p:txBody>
      </p:sp>
    </p:spTree>
    <p:extLst>
      <p:ext uri="{BB962C8B-B14F-4D97-AF65-F5344CB8AC3E}">
        <p14:creationId xmlns:p14="http://schemas.microsoft.com/office/powerpoint/2010/main" xmlns="" val="3634323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228299" y="476321"/>
            <a:ext cx="10727139" cy="5999542"/>
          </a:xfrm>
        </p:spPr>
        <p:txBody>
          <a:bodyPr>
            <a:normAutofit/>
          </a:bodyPr>
          <a:lstStyle/>
          <a:p>
            <a:pPr marL="0" indent="0" algn="ctr">
              <a:buNone/>
            </a:pPr>
            <a:r>
              <a:rPr lang="ru-RU" sz="3600" dirty="0" smtClean="0">
                <a:effectLst/>
                <a:latin typeface="Times New Roman" panose="02020603050405020304" pitchFamily="18" charset="0"/>
                <a:cs typeface="Times New Roman" panose="02020603050405020304" pitchFamily="18" charset="0"/>
              </a:rPr>
              <a:t>Структура научной </a:t>
            </a:r>
            <a:r>
              <a:rPr lang="ru-RU" sz="3600" dirty="0" smtClean="0">
                <a:effectLst/>
                <a:latin typeface="Times New Roman" panose="02020603050405020304" pitchFamily="18" charset="0"/>
                <a:cs typeface="Times New Roman" panose="02020603050405020304" pitchFamily="18" charset="0"/>
              </a:rPr>
              <a:t>статьи</a:t>
            </a:r>
          </a:p>
          <a:p>
            <a:pPr marL="0" indent="0" algn="ctr">
              <a:buNone/>
            </a:pPr>
            <a:endParaRPr lang="ru-RU" sz="3600" dirty="0" smtClean="0">
              <a:effectLst/>
              <a:latin typeface="Times New Roman" panose="02020603050405020304" pitchFamily="18" charset="0"/>
              <a:cs typeface="Times New Roman" panose="02020603050405020304" pitchFamily="18" charset="0"/>
            </a:endParaRPr>
          </a:p>
          <a:p>
            <a:r>
              <a:rPr lang="ru-RU" sz="3600" dirty="0">
                <a:latin typeface="Times New Roman" panose="02020603050405020304" pitchFamily="18" charset="0"/>
                <a:cs typeface="Times New Roman" panose="02020603050405020304" pitchFamily="18" charset="0"/>
              </a:rPr>
              <a:t>З</a:t>
            </a:r>
            <a:r>
              <a:rPr lang="ru-RU" sz="3600" dirty="0" smtClean="0">
                <a:effectLst/>
                <a:latin typeface="Times New Roman" panose="02020603050405020304" pitchFamily="18" charset="0"/>
                <a:cs typeface="Times New Roman" panose="02020603050405020304" pitchFamily="18" charset="0"/>
              </a:rPr>
              <a:t>аголовок статьи</a:t>
            </a:r>
          </a:p>
          <a:p>
            <a:r>
              <a:rPr lang="ru-RU" sz="3600" dirty="0">
                <a:latin typeface="Times New Roman" panose="02020603050405020304" pitchFamily="18" charset="0"/>
                <a:cs typeface="Times New Roman" panose="02020603050405020304" pitchFamily="18" charset="0"/>
              </a:rPr>
              <a:t>С</a:t>
            </a:r>
            <a:r>
              <a:rPr lang="ru-RU" sz="3600" dirty="0" smtClean="0">
                <a:effectLst/>
                <a:latin typeface="Times New Roman" panose="02020603050405020304" pitchFamily="18" charset="0"/>
                <a:cs typeface="Times New Roman" panose="02020603050405020304" pitchFamily="18" charset="0"/>
              </a:rPr>
              <a:t>ведения об авторах</a:t>
            </a:r>
            <a:endParaRPr lang="ru-RU" sz="3600" dirty="0">
              <a:latin typeface="Times New Roman" panose="02020603050405020304" pitchFamily="18" charset="0"/>
              <a:cs typeface="Times New Roman" panose="02020603050405020304" pitchFamily="18" charset="0"/>
            </a:endParaRPr>
          </a:p>
          <a:p>
            <a:r>
              <a:rPr lang="ru-RU" sz="3600" dirty="0">
                <a:latin typeface="Times New Roman" panose="02020603050405020304" pitchFamily="18" charset="0"/>
                <a:cs typeface="Times New Roman" panose="02020603050405020304" pitchFamily="18" charset="0"/>
              </a:rPr>
              <a:t>А</a:t>
            </a:r>
            <a:r>
              <a:rPr lang="ru-RU" sz="3600" dirty="0" smtClean="0">
                <a:effectLst/>
                <a:latin typeface="Times New Roman" panose="02020603050405020304" pitchFamily="18" charset="0"/>
                <a:cs typeface="Times New Roman" panose="02020603050405020304" pitchFamily="18" charset="0"/>
              </a:rPr>
              <a:t>ннотация</a:t>
            </a:r>
          </a:p>
          <a:p>
            <a:r>
              <a:rPr lang="ru-RU" sz="3600" dirty="0">
                <a:latin typeface="Times New Roman" panose="02020603050405020304" pitchFamily="18" charset="0"/>
                <a:cs typeface="Times New Roman" panose="02020603050405020304" pitchFamily="18" charset="0"/>
              </a:rPr>
              <a:t>К</a:t>
            </a:r>
            <a:r>
              <a:rPr lang="ru-RU" sz="3600" dirty="0" smtClean="0">
                <a:effectLst/>
                <a:latin typeface="Times New Roman" panose="02020603050405020304" pitchFamily="18" charset="0"/>
                <a:cs typeface="Times New Roman" panose="02020603050405020304" pitchFamily="18" charset="0"/>
              </a:rPr>
              <a:t>лючевые слова</a:t>
            </a:r>
          </a:p>
          <a:p>
            <a:r>
              <a:rPr lang="ru-RU" sz="3600" dirty="0">
                <a:latin typeface="Times New Roman" panose="02020603050405020304" pitchFamily="18" charset="0"/>
                <a:cs typeface="Times New Roman" panose="02020603050405020304" pitchFamily="18" charset="0"/>
              </a:rPr>
              <a:t>О</a:t>
            </a:r>
            <a:r>
              <a:rPr lang="ru-RU" sz="3600" dirty="0" smtClean="0">
                <a:effectLst/>
                <a:latin typeface="Times New Roman" panose="02020603050405020304" pitchFamily="18" charset="0"/>
                <a:cs typeface="Times New Roman" panose="02020603050405020304" pitchFamily="18" charset="0"/>
              </a:rPr>
              <a:t>сновной текст статьи</a:t>
            </a:r>
          </a:p>
          <a:p>
            <a:r>
              <a:rPr lang="ru-RU" sz="3600" dirty="0">
                <a:latin typeface="Times New Roman" panose="02020603050405020304" pitchFamily="18" charset="0"/>
                <a:cs typeface="Times New Roman" panose="02020603050405020304" pitchFamily="18" charset="0"/>
              </a:rPr>
              <a:t>Б</a:t>
            </a:r>
            <a:r>
              <a:rPr lang="ru-RU" sz="3600" dirty="0" smtClean="0">
                <a:effectLst/>
                <a:latin typeface="Times New Roman" panose="02020603050405020304" pitchFamily="18" charset="0"/>
                <a:cs typeface="Times New Roman" panose="02020603050405020304" pitchFamily="18" charset="0"/>
              </a:rPr>
              <a:t>иблиографический список </a:t>
            </a:r>
            <a:br>
              <a:rPr lang="ru-RU" sz="3600" dirty="0" smtClean="0">
                <a:effectLst/>
                <a:latin typeface="Times New Roman" panose="02020603050405020304" pitchFamily="18" charset="0"/>
                <a:cs typeface="Times New Roman" panose="02020603050405020304" pitchFamily="18" charset="0"/>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1249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0"/>
            <a:ext cx="12192000" cy="6858000"/>
          </a:xfrm>
        </p:spPr>
        <p:txBody>
          <a:bodyPr>
            <a:normAutofit/>
          </a:bodyPr>
          <a:lstStyle/>
          <a:p>
            <a:pPr marL="0" indent="0">
              <a:buNone/>
            </a:pPr>
            <a:endParaRPr lang="ru-RU" b="1" dirty="0" smtClean="0"/>
          </a:p>
          <a:p>
            <a:pPr marL="0" indent="0">
              <a:buNone/>
            </a:pPr>
            <a:r>
              <a:rPr lang="ru-RU" b="1" dirty="0" smtClean="0">
                <a:latin typeface="Times New Roman" panose="02020603050405020304" pitchFamily="18" charset="0"/>
                <a:cs typeface="Times New Roman" panose="02020603050405020304" pitchFamily="18" charset="0"/>
              </a:rPr>
              <a:t>	</a:t>
            </a:r>
            <a:r>
              <a:rPr lang="ru-RU" b="1" dirty="0" smtClean="0">
                <a:effectLst/>
                <a:latin typeface="Times New Roman" panose="02020603050405020304" pitchFamily="18" charset="0"/>
                <a:cs typeface="Times New Roman" panose="02020603050405020304" pitchFamily="18" charset="0"/>
              </a:rPr>
              <a:t>Заголовок статьи </a:t>
            </a:r>
            <a:r>
              <a:rPr lang="ru-RU" dirty="0" smtClean="0">
                <a:effectLst/>
                <a:latin typeface="Times New Roman" panose="02020603050405020304" pitchFamily="18" charset="0"/>
                <a:cs typeface="Times New Roman" panose="02020603050405020304" pitchFamily="18" charset="0"/>
              </a:rPr>
              <a:t>должен отражать содержание статьи, тематику и результаты проведенного научного исследования. Название научной статьи должно кратко и точно суммировать исследование. В заголовок статьи необходимо вложить как информативность, так привлекательность и уникальность научного творчества автора. Но не стоит увлекаться, чтобы название только привлекало внимание, избегайте использования вводящих в заблуждение или сенсационных заголовков. </a:t>
            </a:r>
            <a:br>
              <a:rPr lang="ru-RU" dirty="0" smtClean="0">
                <a:effectLst/>
                <a:latin typeface="Times New Roman" panose="02020603050405020304" pitchFamily="18" charset="0"/>
                <a:cs typeface="Times New Roman" panose="02020603050405020304" pitchFamily="18" charset="0"/>
              </a:rPr>
            </a:br>
            <a:r>
              <a:rPr lang="ru-RU" dirty="0" smtClean="0">
                <a:effectLst/>
              </a:rPr>
              <a:t>	</a:t>
            </a:r>
            <a:r>
              <a:rPr lang="ru-RU" b="1" dirty="0" smtClean="0">
                <a:solidFill>
                  <a:srgbClr val="FF0000"/>
                </a:solidFill>
                <a:effectLst/>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Заголовок (пример):</a:t>
            </a:r>
            <a:endParaRPr lang="ru-RU" b="1" dirty="0">
              <a:solidFill>
                <a:srgbClr val="FF0000"/>
              </a:solidFill>
              <a:latin typeface="Times New Roman" panose="02020603050405020304" pitchFamily="18" charset="0"/>
              <a:cs typeface="Times New Roman" panose="02020603050405020304" pitchFamily="18" charset="0"/>
            </a:endParaRPr>
          </a:p>
          <a:p>
            <a:pPr marL="0" indent="0">
              <a:buNone/>
            </a:pPr>
            <a:r>
              <a:rPr lang="ru-RU" b="1" dirty="0" smtClean="0">
                <a:latin typeface="Times New Roman" panose="02020603050405020304" pitchFamily="18" charset="0"/>
                <a:cs typeface="Times New Roman" panose="02020603050405020304" pitchFamily="18" charset="0"/>
              </a:rPr>
              <a:t>	МОДЕЛЬ ПРОВЕДЕНИЯ СОРЕВНОВАНИЙ ОЗДОРОВИТЕЛЬНОЙ НАПРАВЛЕННОСТИ (НА ПРИМЕРЕ БОКСЕРОВ-НОВИЧКОВ)</a:t>
            </a:r>
          </a:p>
          <a:p>
            <a:pPr marL="0" indent="0">
              <a:buNone/>
            </a:pPr>
            <a:r>
              <a:rPr lang="ru-RU" b="1" dirty="0" smtClean="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xmlns="" val="2835827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91069" y="0"/>
            <a:ext cx="11859903" cy="6858000"/>
          </a:xfrm>
        </p:spPr>
        <p:txBody>
          <a:bodyPr>
            <a:normAutofit fontScale="85000" lnSpcReduction="20000"/>
          </a:bodyPr>
          <a:lstStyle/>
          <a:p>
            <a:pPr marL="0" indent="0">
              <a:buNone/>
            </a:pPr>
            <a:r>
              <a:rPr lang="ru-RU" b="1" dirty="0" smtClean="0">
                <a:effectLst/>
              </a:rPr>
              <a:t>	</a:t>
            </a:r>
            <a:endParaRPr lang="ru-RU" b="1" dirty="0" smtClean="0">
              <a:effectLst/>
            </a:endParaRPr>
          </a:p>
          <a:p>
            <a:pPr marL="0" indent="0">
              <a:lnSpc>
                <a:spcPct val="120000"/>
              </a:lnSpc>
              <a:spcBef>
                <a:spcPts val="0"/>
              </a:spcBef>
              <a:buNone/>
            </a:pPr>
            <a:r>
              <a:rPr lang="ru-RU" b="1" dirty="0" smtClean="0">
                <a:latin typeface="Times New Roman" panose="02020603050405020304" pitchFamily="18" charset="0"/>
                <a:cs typeface="Times New Roman" panose="02020603050405020304" pitchFamily="18" charset="0"/>
              </a:rPr>
              <a:t>	</a:t>
            </a:r>
            <a:r>
              <a:rPr lang="ru-RU" b="1" dirty="0" smtClean="0">
                <a:effectLst/>
                <a:latin typeface="Times New Roman" panose="02020603050405020304" pitchFamily="18" charset="0"/>
                <a:cs typeface="Times New Roman" panose="02020603050405020304" pitchFamily="18" charset="0"/>
              </a:rPr>
              <a:t>Сведения </a:t>
            </a:r>
            <a:r>
              <a:rPr lang="ru-RU" b="1" dirty="0" smtClean="0">
                <a:effectLst/>
                <a:latin typeface="Times New Roman" panose="02020603050405020304" pitchFamily="18" charset="0"/>
                <a:cs typeface="Times New Roman" panose="02020603050405020304" pitchFamily="18" charset="0"/>
              </a:rPr>
              <a:t>об авторах статьи </a:t>
            </a:r>
            <a:r>
              <a:rPr lang="ru-RU" dirty="0" smtClean="0">
                <a:effectLst/>
                <a:latin typeface="Times New Roman" panose="02020603050405020304" pitchFamily="18" charset="0"/>
                <a:cs typeface="Times New Roman" panose="02020603050405020304" pitchFamily="18" charset="0"/>
              </a:rPr>
              <a:t>должны содержать ученое звание, ученую степень, место работы, учебы, контактные данные. Сведения научных консультантов также перечисляются как авторы. Обычно мы видим одного или двух-трех авторов книги или статьи. Но у этих статьей может быть до десяти авторов. Естественно, что не все они писали одновременно рукопись. Такое авторство и место в списке отражает распределение участия и объема прав на исследование. Ученый, стоящий в начале списка, выполнил большую часть работы, описанной в статье. </a:t>
            </a:r>
            <a:br>
              <a:rPr lang="ru-RU" dirty="0" smtClean="0">
                <a:effectLst/>
                <a:latin typeface="Times New Roman" panose="02020603050405020304" pitchFamily="18" charset="0"/>
                <a:cs typeface="Times New Roman" panose="02020603050405020304" pitchFamily="18" charset="0"/>
              </a:rPr>
            </a:br>
            <a:r>
              <a:rPr lang="ru-RU" dirty="0" smtClean="0">
                <a:effectLst/>
                <a:latin typeface="Times New Roman" panose="02020603050405020304" pitchFamily="18" charset="0"/>
                <a:cs typeface="Times New Roman" panose="02020603050405020304" pitchFamily="18" charset="0"/>
              </a:rPr>
              <a:t>	</a:t>
            </a:r>
            <a:endParaRPr lang="ru-RU" dirty="0" smtClean="0">
              <a:effectLst/>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ru-RU" b="1" dirty="0" smtClean="0">
                <a:solidFill>
                  <a:srgbClr val="FF0000"/>
                </a:solidFill>
                <a:latin typeface="Times New Roman" panose="02020603050405020304" pitchFamily="18" charset="0"/>
                <a:cs typeface="Times New Roman" panose="02020603050405020304" pitchFamily="18" charset="0"/>
              </a:rPr>
              <a:t>	</a:t>
            </a:r>
            <a:r>
              <a:rPr lang="ru-RU" b="1" dirty="0" smtClean="0">
                <a:solidFill>
                  <a:srgbClr val="FF0000"/>
                </a:solidFill>
                <a:latin typeface="Times New Roman" panose="02020603050405020304" pitchFamily="18" charset="0"/>
                <a:cs typeface="Times New Roman" panose="02020603050405020304" pitchFamily="18" charset="0"/>
              </a:rPr>
              <a:t>С</a:t>
            </a:r>
            <a:r>
              <a:rPr lang="ru-RU" b="1" dirty="0" smtClean="0">
                <a:solidFill>
                  <a:srgbClr val="FF0000"/>
                </a:solidFill>
                <a:effectLst/>
                <a:latin typeface="Times New Roman" panose="02020603050405020304" pitchFamily="18" charset="0"/>
                <a:cs typeface="Times New Roman" panose="02020603050405020304" pitchFamily="18" charset="0"/>
              </a:rPr>
              <a:t>ведения </a:t>
            </a:r>
            <a:r>
              <a:rPr lang="ru-RU" b="1" dirty="0" smtClean="0">
                <a:solidFill>
                  <a:srgbClr val="FF0000"/>
                </a:solidFill>
                <a:effectLst/>
                <a:latin typeface="Times New Roman" panose="02020603050405020304" pitchFamily="18" charset="0"/>
                <a:cs typeface="Times New Roman" panose="02020603050405020304" pitchFamily="18" charset="0"/>
              </a:rPr>
              <a:t>об авторах (пример):</a:t>
            </a:r>
            <a:endParaRPr lang="ru-RU" b="1" dirty="0" smtClean="0">
              <a:solidFill>
                <a:srgbClr val="FF0000"/>
              </a:solidFill>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ru-RU" dirty="0" smtClean="0">
                <a:latin typeface="Times New Roman" panose="02020603050405020304" pitchFamily="18" charset="0"/>
                <a:cs typeface="Times New Roman" panose="02020603050405020304" pitchFamily="18" charset="0"/>
              </a:rPr>
              <a:t>	Доктор педагогических наук, профессор</a:t>
            </a:r>
            <a:r>
              <a:rPr lang="ru-RU" b="1" dirty="0" smtClean="0">
                <a:latin typeface="Times New Roman" panose="02020603050405020304" pitchFamily="18" charset="0"/>
                <a:cs typeface="Times New Roman" panose="02020603050405020304" pitchFamily="18" charset="0"/>
              </a:rPr>
              <a:t> В. В. Ким</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Кандидаты педагогических наук, доценты </a:t>
            </a:r>
            <a:r>
              <a:rPr lang="ru-RU" b="1" dirty="0" smtClean="0">
                <a:latin typeface="Times New Roman" panose="02020603050405020304" pitchFamily="18" charset="0"/>
                <a:cs typeface="Times New Roman" panose="02020603050405020304" pitchFamily="18" charset="0"/>
              </a:rPr>
              <a:t>Г. С. Хам</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Р. Х. Аминов</a:t>
            </a:r>
            <a:br>
              <a:rPr lang="ru-RU" b="1"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Аспирант </a:t>
            </a:r>
            <a:r>
              <a:rPr lang="ru-RU" b="1" dirty="0" smtClean="0">
                <a:latin typeface="Times New Roman" panose="02020603050405020304" pitchFamily="18" charset="0"/>
                <a:cs typeface="Times New Roman" panose="02020603050405020304" pitchFamily="18" charset="0"/>
              </a:rPr>
              <a:t>Р. Р. Юсупов</a:t>
            </a:r>
            <a:r>
              <a:rPr lang="ru-RU" dirty="0" smtClean="0">
                <a:latin typeface="Times New Roman" panose="02020603050405020304" pitchFamily="18" charset="0"/>
                <a:cs typeface="Times New Roman" panose="02020603050405020304" pitchFamily="18" charset="0"/>
              </a:rPr>
              <a:t> </a:t>
            </a:r>
          </a:p>
          <a:p>
            <a:pPr marL="0" indent="0">
              <a:lnSpc>
                <a:spcPct val="120000"/>
              </a:lnSpc>
              <a:spcBef>
                <a:spcPts val="0"/>
              </a:spcBef>
              <a:buNone/>
            </a:pPr>
            <a:r>
              <a:rPr lang="ru-RU" dirty="0" smtClean="0">
                <a:latin typeface="Times New Roman" panose="02020603050405020304" pitchFamily="18" charset="0"/>
                <a:cs typeface="Times New Roman" panose="02020603050405020304" pitchFamily="18" charset="0"/>
              </a:rPr>
              <a:t>Российский государственный профессионально-педагогический </a:t>
            </a:r>
            <a:r>
              <a:rPr lang="ru-RU" dirty="0" smtClean="0">
                <a:latin typeface="Times New Roman" panose="02020603050405020304" pitchFamily="18" charset="0"/>
                <a:cs typeface="Times New Roman" panose="02020603050405020304" pitchFamily="18" charset="0"/>
              </a:rPr>
              <a:t>университет, Екатеринбург</a:t>
            </a:r>
            <a:r>
              <a:rPr lang="ru-RU" dirty="0" smtClean="0">
                <a:latin typeface="Times New Roman" panose="02020603050405020304" pitchFamily="18" charset="0"/>
                <a:cs typeface="Times New Roman" panose="02020603050405020304" pitchFamily="18" charset="0"/>
              </a:rPr>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Дальневосточный государственный университет путей сообщения, Владивосток</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Челябинский институт путей сообщения, Челябинск</a:t>
            </a:r>
            <a:br>
              <a:rPr lang="ru-RU" dirty="0" smtClean="0">
                <a:latin typeface="Times New Roman" panose="02020603050405020304" pitchFamily="18" charset="0"/>
                <a:cs typeface="Times New Roman" panose="02020603050405020304" pitchFamily="18" charset="0"/>
              </a:rPr>
            </a:br>
            <a:r>
              <a:rPr lang="ru-RU" dirty="0" err="1" smtClean="0">
                <a:latin typeface="Times New Roman" panose="02020603050405020304" pitchFamily="18" charset="0"/>
                <a:cs typeface="Times New Roman" panose="02020603050405020304" pitchFamily="18" charset="0"/>
              </a:rPr>
              <a:t>Сургутский</a:t>
            </a:r>
            <a:r>
              <a:rPr lang="ru-RU" dirty="0" smtClean="0">
                <a:latin typeface="Times New Roman" panose="02020603050405020304" pitchFamily="18" charset="0"/>
                <a:cs typeface="Times New Roman" panose="02020603050405020304" pitchFamily="18" charset="0"/>
              </a:rPr>
              <a:t> государственный университет, Сургут </a:t>
            </a:r>
          </a:p>
          <a:p>
            <a:pPr>
              <a:lnSpc>
                <a:spcPct val="120000"/>
              </a:lnSpc>
              <a:spcBef>
                <a:spcPts val="0"/>
              </a:spcBef>
            </a:pPr>
            <a:endParaRPr lang="ru-RU" dirty="0"/>
          </a:p>
        </p:txBody>
      </p:sp>
    </p:spTree>
    <p:extLst>
      <p:ext uri="{BB962C8B-B14F-4D97-AF65-F5344CB8AC3E}">
        <p14:creationId xmlns:p14="http://schemas.microsoft.com/office/powerpoint/2010/main" xmlns="" val="2920171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286602" y="191069"/>
            <a:ext cx="11696131" cy="5985894"/>
          </a:xfrm>
        </p:spPr>
        <p:txBody>
          <a:bodyPr/>
          <a:lstStyle/>
          <a:p>
            <a:pPr marL="0" indent="0">
              <a:buNone/>
            </a:pPr>
            <a:r>
              <a:rPr lang="ru-RU" b="1" dirty="0" smtClean="0">
                <a:effectLst/>
              </a:rPr>
              <a:t>	</a:t>
            </a:r>
            <a:r>
              <a:rPr lang="ru-RU" b="1" dirty="0" smtClean="0">
                <a:effectLst/>
                <a:latin typeface="Times New Roman" panose="02020603050405020304" pitchFamily="18" charset="0"/>
                <a:cs typeface="Times New Roman" panose="02020603050405020304" pitchFamily="18" charset="0"/>
              </a:rPr>
              <a:t>Аннотация</a:t>
            </a:r>
            <a:r>
              <a:rPr lang="ru-RU" dirty="0" smtClean="0">
                <a:effectLst/>
                <a:latin typeface="Times New Roman" panose="02020603050405020304" pitchFamily="18" charset="0"/>
                <a:cs typeface="Times New Roman" panose="02020603050405020304" pitchFamily="18" charset="0"/>
              </a:rPr>
              <a:t> – краткая характеристика назначения, содержания, вида, формы и других особенностей статьи. Аннотация должна отражать основные и ценные, по мнению автора, этапы, объекты, их признаки и выводы проведенного исследования. Рекомендуемый объем аннотации – 300-500 знаков. </a:t>
            </a:r>
          </a:p>
          <a:p>
            <a:pPr marL="0" indent="0">
              <a:buNone/>
            </a:pPr>
            <a:r>
              <a:rPr lang="ru-RU" b="1" dirty="0" smtClean="0">
                <a:solidFill>
                  <a:srgbClr val="FF0000"/>
                </a:solidFill>
                <a:latin typeface="Times New Roman" panose="02020603050405020304" pitchFamily="18" charset="0"/>
                <a:cs typeface="Times New Roman" panose="02020603050405020304" pitchFamily="18" charset="0"/>
              </a:rPr>
              <a:t>	Пример аннотации:</a:t>
            </a:r>
          </a:p>
          <a:p>
            <a:pPr marL="0" indent="0">
              <a:buNone/>
            </a:pPr>
            <a:r>
              <a:rPr lang="ru-RU" dirty="0" smtClean="0">
                <a:effectLst/>
              </a:rPr>
              <a:t>	</a:t>
            </a:r>
            <a:r>
              <a:rPr lang="ru-RU" dirty="0" smtClean="0">
                <a:effectLst/>
                <a:latin typeface="Times New Roman" panose="02020603050405020304" pitchFamily="18" charset="0"/>
                <a:cs typeface="Times New Roman" panose="02020603050405020304" pitchFamily="18" charset="0"/>
              </a:rPr>
              <a:t>В статье рассмотрены вопросы заболеваемости спортсменов различной спортивной квалификации и взаимосвязь уровня спортивного мастерства со здоровьем спортсменов. Представлены отличительные особенности профессионального коммерческого спорта высших достижений, рассмотрена математическая модель заболеваемости и острого травматизма у спортсменов различного уровня спортивного мастерства.</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07724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409431" y="423081"/>
            <a:ext cx="11627893" cy="6081429"/>
          </a:xfrm>
        </p:spPr>
        <p:txBody>
          <a:bodyPr/>
          <a:lstStyle/>
          <a:p>
            <a:pPr marL="0" indent="0">
              <a:buNone/>
            </a:pPr>
            <a:r>
              <a:rPr lang="ru-RU" dirty="0" smtClean="0">
                <a:effectLst/>
              </a:rPr>
              <a:t/>
            </a:r>
            <a:br>
              <a:rPr lang="ru-RU" dirty="0" smtClean="0">
                <a:effectLst/>
              </a:rPr>
            </a:br>
            <a:r>
              <a:rPr lang="ru-RU" dirty="0" smtClean="0">
                <a:effectLst/>
              </a:rPr>
              <a:t>	</a:t>
            </a:r>
            <a:r>
              <a:rPr lang="ru-RU" b="1" dirty="0" smtClean="0">
                <a:effectLst/>
                <a:latin typeface="Times New Roman" panose="02020603050405020304" pitchFamily="18" charset="0"/>
                <a:cs typeface="Times New Roman" panose="02020603050405020304" pitchFamily="18" charset="0"/>
              </a:rPr>
              <a:t>Ключевые слова </a:t>
            </a:r>
            <a:r>
              <a:rPr lang="ru-RU" dirty="0" smtClean="0">
                <a:effectLst/>
                <a:latin typeface="Times New Roman" panose="02020603050405020304" pitchFamily="18" charset="0"/>
                <a:cs typeface="Times New Roman" panose="02020603050405020304" pitchFamily="18" charset="0"/>
              </a:rPr>
              <a:t>– набор слов, отражающих содержание текста в терминах объекта, научной отрасли и методов исследования. Рекомендуемое количество ключевых слов – 5-7, количество слов внутри ключевой фразы – не более 3. </a:t>
            </a:r>
          </a:p>
          <a:p>
            <a:pPr marL="0" indent="0">
              <a:buNone/>
            </a:pPr>
            <a:r>
              <a:rPr lang="ru-RU" b="1" dirty="0" smtClean="0">
                <a:solidFill>
                  <a:srgbClr val="FF0000"/>
                </a:solidFill>
                <a:effectLst/>
                <a:latin typeface="Times New Roman" panose="02020603050405020304" pitchFamily="18" charset="0"/>
                <a:cs typeface="Times New Roman" panose="02020603050405020304" pitchFamily="18" charset="0"/>
              </a:rPr>
              <a:t>	Ключевые </a:t>
            </a:r>
            <a:r>
              <a:rPr lang="ru-RU" b="1" dirty="0" smtClean="0">
                <a:solidFill>
                  <a:srgbClr val="FF0000"/>
                </a:solidFill>
                <a:effectLst/>
                <a:latin typeface="Times New Roman" panose="02020603050405020304" pitchFamily="18" charset="0"/>
                <a:cs typeface="Times New Roman" panose="02020603050405020304" pitchFamily="18" charset="0"/>
              </a:rPr>
              <a:t>слова (пример)</a:t>
            </a:r>
            <a:r>
              <a:rPr lang="ru-RU" b="1" dirty="0" smtClean="0">
                <a:effectLst/>
                <a:latin typeface="Times New Roman" panose="02020603050405020304" pitchFamily="18" charset="0"/>
                <a:cs typeface="Times New Roman" panose="02020603050405020304" pitchFamily="18" charset="0"/>
              </a:rPr>
              <a:t>:</a:t>
            </a:r>
            <a:r>
              <a:rPr lang="ru-RU" dirty="0" smtClean="0">
                <a:effectLst/>
                <a:latin typeface="Times New Roman" panose="02020603050405020304" pitchFamily="18" charset="0"/>
                <a:cs typeface="Times New Roman" panose="02020603050405020304" pitchFamily="18" charset="0"/>
              </a:rPr>
              <a:t> бокс, оздоровительные технологии, боксеры-новички, состязания.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08806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545911"/>
            <a:ext cx="11900848" cy="6176963"/>
          </a:xfrm>
        </p:spPr>
        <p:txBody>
          <a:bodyPr>
            <a:noAutofit/>
          </a:bodyPr>
          <a:lstStyle/>
          <a:p>
            <a:pPr marL="0" indent="0">
              <a:buNone/>
            </a:pPr>
            <a:r>
              <a:rPr lang="ru-RU" sz="2400" b="1" dirty="0" smtClean="0">
                <a:effectLst/>
                <a:latin typeface="Times New Roman" panose="02020603050405020304" pitchFamily="18" charset="0"/>
                <a:cs typeface="Times New Roman" panose="02020603050405020304" pitchFamily="18" charset="0"/>
              </a:rPr>
              <a:t>	Основной текст статьи </a:t>
            </a:r>
            <a:r>
              <a:rPr lang="ru-RU" sz="2400" dirty="0" smtClean="0">
                <a:effectLst/>
                <a:latin typeface="Times New Roman" panose="02020603050405020304" pitchFamily="18" charset="0"/>
                <a:cs typeface="Times New Roman" panose="02020603050405020304" pitchFamily="18" charset="0"/>
              </a:rPr>
              <a:t>излагается в определенной последовательности его частей. Можно выделить два вида внутренней организации текста научной статьи. Первый вид часто используется в российских научных журналах. Он достаточно прост и включает в себя: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1) введение,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2) основную часть,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3) выводы.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	В зарубежных научных журналах, особенно в англоязычных, в статье требуют четко выделять следующие составные части: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1) введение (</a:t>
            </a:r>
            <a:r>
              <a:rPr lang="ru-RU" sz="2400" dirty="0" err="1" smtClean="0">
                <a:effectLst/>
                <a:latin typeface="Times New Roman" panose="02020603050405020304" pitchFamily="18" charset="0"/>
                <a:cs typeface="Times New Roman" panose="02020603050405020304" pitchFamily="18" charset="0"/>
              </a:rPr>
              <a:t>Introduction</a:t>
            </a:r>
            <a:r>
              <a:rPr lang="ru-RU" sz="2400" dirty="0" smtClean="0">
                <a:effectLst/>
                <a:latin typeface="Times New Roman" panose="02020603050405020304" pitchFamily="18" charset="0"/>
                <a:cs typeface="Times New Roman" panose="02020603050405020304" pitchFamily="18" charset="0"/>
              </a:rPr>
              <a:t>),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2) материалы и методы (</a:t>
            </a:r>
            <a:r>
              <a:rPr lang="ru-RU" sz="2400" dirty="0" err="1" smtClean="0">
                <a:effectLst/>
                <a:latin typeface="Times New Roman" panose="02020603050405020304" pitchFamily="18" charset="0"/>
                <a:cs typeface="Times New Roman" panose="02020603050405020304" pitchFamily="18" charset="0"/>
              </a:rPr>
              <a:t>Materials</a:t>
            </a:r>
            <a:r>
              <a:rPr lang="ru-RU" sz="2400" dirty="0" smtClean="0">
                <a:effectLst/>
                <a:latin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cs typeface="Times New Roman" panose="02020603050405020304" pitchFamily="18" charset="0"/>
              </a:rPr>
              <a:t>and</a:t>
            </a:r>
            <a:r>
              <a:rPr lang="ru-RU" sz="2400" dirty="0" smtClean="0">
                <a:effectLst/>
                <a:latin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cs typeface="Times New Roman" panose="02020603050405020304" pitchFamily="18" charset="0"/>
              </a:rPr>
              <a:t>Methods</a:t>
            </a:r>
            <a:r>
              <a:rPr lang="ru-RU" sz="2400" dirty="0" smtClean="0">
                <a:effectLst/>
                <a:latin typeface="Times New Roman" panose="02020603050405020304" pitchFamily="18" charset="0"/>
                <a:cs typeface="Times New Roman" panose="02020603050405020304" pitchFamily="18" charset="0"/>
              </a:rPr>
              <a:t>),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3) результаты (</a:t>
            </a:r>
            <a:r>
              <a:rPr lang="ru-RU" sz="2400" dirty="0" err="1" smtClean="0">
                <a:effectLst/>
                <a:latin typeface="Times New Roman" panose="02020603050405020304" pitchFamily="18" charset="0"/>
                <a:cs typeface="Times New Roman" panose="02020603050405020304" pitchFamily="18" charset="0"/>
              </a:rPr>
              <a:t>Results</a:t>
            </a:r>
            <a:r>
              <a:rPr lang="ru-RU" sz="2400" dirty="0" smtClean="0">
                <a:effectLst/>
                <a:latin typeface="Times New Roman" panose="02020603050405020304" pitchFamily="18" charset="0"/>
                <a:cs typeface="Times New Roman" panose="02020603050405020304" pitchFamily="18" charset="0"/>
              </a:rPr>
              <a:t>),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4) обсуждение и заключения (</a:t>
            </a:r>
            <a:r>
              <a:rPr lang="ru-RU" sz="2400" dirty="0" err="1" smtClean="0">
                <a:effectLst/>
                <a:latin typeface="Times New Roman" panose="02020603050405020304" pitchFamily="18" charset="0"/>
                <a:cs typeface="Times New Roman" panose="02020603050405020304" pitchFamily="18" charset="0"/>
              </a:rPr>
              <a:t>Discussion</a:t>
            </a:r>
            <a:r>
              <a:rPr lang="ru-RU" sz="2400" dirty="0" smtClean="0">
                <a:effectLst/>
                <a:latin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cs typeface="Times New Roman" panose="02020603050405020304" pitchFamily="18" charset="0"/>
              </a:rPr>
              <a:t>and</a:t>
            </a:r>
            <a:r>
              <a:rPr lang="ru-RU" sz="2400" dirty="0" smtClean="0">
                <a:effectLst/>
                <a:latin typeface="Times New Roman" panose="02020603050405020304" pitchFamily="18" charset="0"/>
                <a:cs typeface="Times New Roman" panose="02020603050405020304" pitchFamily="18" charset="0"/>
              </a:rPr>
              <a:t> </a:t>
            </a:r>
            <a:r>
              <a:rPr lang="ru-RU" sz="2400" dirty="0" err="1" smtClean="0">
                <a:effectLst/>
                <a:latin typeface="Times New Roman" panose="02020603050405020304" pitchFamily="18" charset="0"/>
                <a:cs typeface="Times New Roman" panose="02020603050405020304" pitchFamily="18" charset="0"/>
              </a:rPr>
              <a:t>Conclusions</a:t>
            </a:r>
            <a:r>
              <a:rPr lang="ru-RU" sz="2400" dirty="0" smtClean="0">
                <a:effectLst/>
                <a:latin typeface="Times New Roman" panose="02020603050405020304" pitchFamily="18" charset="0"/>
                <a:cs typeface="Times New Roman" panose="02020603050405020304" pitchFamily="18" charset="0"/>
              </a:rPr>
              <a:t>).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	Приведенные части в зарубежных научных журналах требуют выделять соответствующими подзаголовками и излагать в данных разделах релевантную информацию. </a:t>
            </a:r>
            <a:br>
              <a:rPr lang="ru-RU" sz="2400" dirty="0" smtClean="0">
                <a:effectLst/>
                <a:latin typeface="Times New Roman" panose="02020603050405020304" pitchFamily="18" charset="0"/>
                <a:cs typeface="Times New Roman" panose="02020603050405020304" pitchFamily="18" charset="0"/>
              </a:rPr>
            </a:br>
            <a:r>
              <a:rPr lang="ru-RU" sz="2400" dirty="0" smtClean="0">
                <a:effectLst/>
                <a:latin typeface="Times New Roman" panose="02020603050405020304" pitchFamily="18" charset="0"/>
                <a:cs typeface="Times New Roman" panose="02020603050405020304" pitchFamily="18" charset="0"/>
              </a:rPr>
              <a:t>	Оба вида структур научной статьи схожи по основной конструкции и включают три основных блока: </a:t>
            </a:r>
            <a:r>
              <a:rPr lang="ru-RU" sz="2400" b="1" dirty="0" smtClean="0">
                <a:effectLst/>
                <a:latin typeface="Times New Roman" panose="02020603050405020304" pitchFamily="18" charset="0"/>
                <a:cs typeface="Times New Roman" panose="02020603050405020304" pitchFamily="18" charset="0"/>
              </a:rPr>
              <a:t>введение, основная часть, выводы. </a:t>
            </a:r>
            <a:br>
              <a:rPr lang="ru-RU" sz="2400" b="1" dirty="0" smtClean="0">
                <a:effectLst/>
                <a:latin typeface="Times New Roman" panose="02020603050405020304" pitchFamily="18" charset="0"/>
                <a:cs typeface="Times New Roman" panose="02020603050405020304" pitchFamily="18" charset="0"/>
              </a:rPr>
            </a:b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8224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0" y="0"/>
            <a:ext cx="12192000" cy="6858000"/>
          </a:xfrm>
        </p:spPr>
        <p:txBody>
          <a:bodyPr>
            <a:normAutofit/>
          </a:bodyPr>
          <a:lstStyle/>
          <a:p>
            <a:pPr marL="0" indent="0">
              <a:buNone/>
            </a:pPr>
            <a:r>
              <a:rPr lang="ru-RU" dirty="0" smtClean="0">
                <a:effectLst/>
                <a:latin typeface="Times New Roman" panose="02020603050405020304" pitchFamily="18" charset="0"/>
                <a:cs typeface="Times New Roman" panose="02020603050405020304" pitchFamily="18" charset="0"/>
              </a:rPr>
              <a:t>	</a:t>
            </a:r>
            <a:endParaRPr lang="ru-RU" dirty="0" smtClean="0">
              <a:effectLst/>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cs typeface="Times New Roman" panose="02020603050405020304" pitchFamily="18" charset="0"/>
              </a:rPr>
              <a:t>Современный </a:t>
            </a:r>
            <a:r>
              <a:rPr lang="ru-RU" dirty="0" smtClean="0">
                <a:effectLst/>
                <a:latin typeface="Times New Roman" panose="02020603050405020304" pitchFamily="18" charset="0"/>
                <a:cs typeface="Times New Roman" panose="02020603050405020304" pitchFamily="18" charset="0"/>
              </a:rPr>
              <a:t>спорт, особенно на этапе спортивного совершенствования, имеет четко обозначенные границы профессиональной деятельности. Большой профессиональный спорт стал источником травм, болезней, отклонений в состоянии здоровья [7,9]. </a:t>
            </a:r>
          </a:p>
          <a:p>
            <a:pPr marL="0" indent="0">
              <a:buNone/>
            </a:pPr>
            <a:r>
              <a:rPr lang="ru-RU" dirty="0">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cs typeface="Times New Roman" panose="02020603050405020304" pitchFamily="18" charset="0"/>
              </a:rPr>
              <a:t>В то же время надо подчеркнуть, что в массовой физической культуре и в образовательных программах по физическому воспитанию детей, школьников, студентов материалы программ подготовки спортсменов-разрядников, как правило, просто переносятся в содержание программного обеспечения учебного процесса общеобразовательных школ и вузов. </a:t>
            </a:r>
            <a:r>
              <a:rPr lang="ru-RU" dirty="0" smtClean="0">
                <a:effectLst/>
                <a:latin typeface="Times New Roman" panose="02020603050405020304" pitchFamily="18" charset="0"/>
                <a:cs typeface="Times New Roman" panose="02020603050405020304" pitchFamily="18" charset="0"/>
              </a:rPr>
              <a:t>	Исследования</a:t>
            </a:r>
            <a:r>
              <a:rPr lang="ru-RU" dirty="0" smtClean="0">
                <a:effectLst/>
                <a:latin typeface="Times New Roman" panose="02020603050405020304" pitchFamily="18" charset="0"/>
                <a:cs typeface="Times New Roman" panose="02020603050405020304" pitchFamily="18" charset="0"/>
              </a:rPr>
              <a:t>, проведенные в боксе [1, 11, 20] и борьбе дзюдо [13] с детьми, в волейболе - со студентами [4], показали, что </a:t>
            </a:r>
            <a:r>
              <a:rPr lang="ru-RU" dirty="0" err="1" smtClean="0">
                <a:effectLst/>
                <a:latin typeface="Times New Roman" panose="02020603050405020304" pitchFamily="18" charset="0"/>
                <a:cs typeface="Times New Roman" panose="02020603050405020304" pitchFamily="18" charset="0"/>
              </a:rPr>
              <a:t>спортизация</a:t>
            </a:r>
            <a:r>
              <a:rPr lang="ru-RU" dirty="0" smtClean="0">
                <a:effectLst/>
                <a:latin typeface="Times New Roman" panose="02020603050405020304" pitchFamily="18" charset="0"/>
                <a:cs typeface="Times New Roman" panose="02020603050405020304" pitchFamily="18" charset="0"/>
              </a:rPr>
              <a:t> тренировки вызывает негативные изменения, которые сказываются на здоровье занимающихся, что большие физические нагрузки неприемлемы для оздоровительных занятий [3, 6, 10, 15, 18, 19, 21]. </a:t>
            </a:r>
          </a:p>
          <a:p>
            <a:endParaRPr lang="ru-RU" dirty="0"/>
          </a:p>
        </p:txBody>
      </p:sp>
    </p:spTree>
    <p:extLst>
      <p:ext uri="{BB962C8B-B14F-4D97-AF65-F5344CB8AC3E}">
        <p14:creationId xmlns:p14="http://schemas.microsoft.com/office/powerpoint/2010/main" xmlns="" val="1597578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136478" y="313899"/>
            <a:ext cx="11682482" cy="6400800"/>
          </a:xfrm>
        </p:spPr>
        <p:txBody>
          <a:bodyPr>
            <a:normAutofit fontScale="85000" lnSpcReduction="20000"/>
          </a:bodyPr>
          <a:lstStyle/>
          <a:p>
            <a:pPr marL="0">
              <a:lnSpc>
                <a:spcPct val="110000"/>
              </a:lnSpc>
              <a:spcBef>
                <a:spcPts val="0"/>
              </a:spcBef>
            </a:pPr>
            <a:r>
              <a:rPr lang="ru-RU" b="1" dirty="0" smtClean="0">
                <a:effectLst/>
                <a:latin typeface="Times New Roman" panose="02020603050405020304" pitchFamily="18" charset="0"/>
                <a:cs typeface="Times New Roman" panose="02020603050405020304" pitchFamily="18" charset="0"/>
              </a:rPr>
              <a:t>Введение (</a:t>
            </a:r>
            <a:r>
              <a:rPr lang="ru-RU" b="1" dirty="0" err="1" smtClean="0">
                <a:effectLst/>
                <a:latin typeface="Times New Roman" panose="02020603050405020304" pitchFamily="18" charset="0"/>
                <a:cs typeface="Times New Roman" panose="02020603050405020304" pitchFamily="18" charset="0"/>
              </a:rPr>
              <a:t>Introduction</a:t>
            </a:r>
            <a:r>
              <a:rPr lang="ru-RU" b="1" dirty="0" smtClean="0">
                <a:effectLst/>
                <a:latin typeface="Times New Roman" panose="02020603050405020304" pitchFamily="18" charset="0"/>
                <a:cs typeface="Times New Roman" panose="02020603050405020304" pitchFamily="18" charset="0"/>
              </a:rPr>
              <a:t>)</a:t>
            </a:r>
            <a:r>
              <a:rPr lang="ru-RU" dirty="0" smtClean="0">
                <a:effectLst/>
                <a:latin typeface="Times New Roman" panose="02020603050405020304" pitchFamily="18" charset="0"/>
                <a:cs typeface="Times New Roman" panose="02020603050405020304" pitchFamily="18" charset="0"/>
              </a:rPr>
              <a:t> Прежде всего необходимо ввести читателя в курс дела. Во введении автор знакомит с предметом, задачами и проведенными этапами исследования. Введение предназначено, чтобы позволить читателя понять гипотезу авторов и средства ее проверки.</a:t>
            </a:r>
          </a:p>
          <a:p>
            <a:pPr marL="0">
              <a:lnSpc>
                <a:spcPct val="110000"/>
              </a:lnSpc>
              <a:spcBef>
                <a:spcPts val="0"/>
              </a:spcBef>
            </a:pPr>
            <a:r>
              <a:rPr lang="ru-RU" b="1" dirty="0" smtClean="0">
                <a:effectLst/>
                <a:latin typeface="Times New Roman" panose="02020603050405020304" pitchFamily="18" charset="0"/>
                <a:cs typeface="Times New Roman" panose="02020603050405020304" pitchFamily="18" charset="0"/>
              </a:rPr>
              <a:t>Основная часть статьи</a:t>
            </a:r>
            <a:r>
              <a:rPr lang="ru-RU" dirty="0" smtClean="0">
                <a:effectLst/>
                <a:latin typeface="Times New Roman" panose="02020603050405020304" pitchFamily="18" charset="0"/>
                <a:cs typeface="Times New Roman" panose="02020603050405020304" pitchFamily="18" charset="0"/>
              </a:rPr>
              <a:t> Научная статья должна отображать не только выбранный инструментарий и полученные результаты, но и процесс самого исследования или последовательность рассуждений, в результате которых получены теоретические выводы. В научно-практической статье необходимо описать стадии и этапы экспериментов или опытов, промежуточные результаты и обоснование общего вывода в виде физического или статистического объяснения.  </a:t>
            </a:r>
          </a:p>
          <a:p>
            <a:pPr marL="0" indent="0">
              <a:lnSpc>
                <a:spcPct val="110000"/>
              </a:lnSpc>
              <a:spcBef>
                <a:spcPts val="0"/>
              </a:spcBef>
              <a:buNone/>
            </a:pPr>
            <a:r>
              <a:rPr lang="ru-RU" dirty="0" smtClean="0">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cs typeface="Times New Roman" panose="02020603050405020304" pitchFamily="18" charset="0"/>
              </a:rPr>
              <a:t>Проводимые исследования предоставляются в наглядной форме, причем не только экспериментальные, но и теоретические. Это могут быть таблицы, схемы, графические модели, графики, диаграммы и т.п. </a:t>
            </a:r>
          </a:p>
          <a:p>
            <a:pPr marL="0" indent="0">
              <a:lnSpc>
                <a:spcPct val="110000"/>
              </a:lnSpc>
              <a:spcBef>
                <a:spcPts val="0"/>
              </a:spcBef>
              <a:buNone/>
            </a:pPr>
            <a:r>
              <a:rPr lang="ru-RU" dirty="0">
                <a:latin typeface="Times New Roman" panose="02020603050405020304" pitchFamily="18" charset="0"/>
                <a:cs typeface="Times New Roman" panose="02020603050405020304" pitchFamily="18" charset="0"/>
              </a:rPr>
              <a:t>	</a:t>
            </a:r>
            <a:r>
              <a:rPr lang="ru-RU" dirty="0" smtClean="0">
                <a:effectLst/>
                <a:latin typeface="Times New Roman" panose="02020603050405020304" pitchFamily="18" charset="0"/>
                <a:cs typeface="Times New Roman" panose="02020603050405020304" pitchFamily="18" charset="0"/>
              </a:rPr>
              <a:t>Формулы, уравнения, рисунки, фотографии и таблицы должны иметь подписи или заголовки. При их оформлении рекомендуется следовать положениям ГОСТ 2.105-95 и ГОСТ 7.32-2001. </a:t>
            </a:r>
          </a:p>
          <a:p>
            <a:pPr marL="0" indent="0">
              <a:lnSpc>
                <a:spcPct val="110000"/>
              </a:lnSpc>
              <a:spcBef>
                <a:spcPts val="0"/>
              </a:spcBef>
              <a:buNone/>
            </a:pPr>
            <a:r>
              <a:rPr lang="ru-RU" b="1" dirty="0" smtClean="0">
                <a:solidFill>
                  <a:srgbClr val="FF0000"/>
                </a:solidFill>
                <a:effectLst/>
                <a:latin typeface="Times New Roman" panose="02020603050405020304" pitchFamily="18" charset="0"/>
                <a:cs typeface="Times New Roman" panose="02020603050405020304" pitchFamily="18" charset="0"/>
              </a:rPr>
              <a:t>Пример</a:t>
            </a:r>
            <a:r>
              <a:rPr lang="ru-RU" b="1" dirty="0" smtClean="0">
                <a:solidFill>
                  <a:srgbClr val="FF0000"/>
                </a:solidFill>
                <a:effectLst/>
                <a:latin typeface="Times New Roman" panose="02020603050405020304" pitchFamily="18" charset="0"/>
                <a:cs typeface="Times New Roman" panose="02020603050405020304" pitchFamily="18" charset="0"/>
              </a:rPr>
              <a:t>: </a:t>
            </a:r>
            <a:r>
              <a:rPr lang="ru-RU" b="1" dirty="0" smtClean="0">
                <a:effectLst/>
                <a:latin typeface="Times New Roman" panose="02020603050405020304" pitchFamily="18" charset="0"/>
                <a:cs typeface="Times New Roman" panose="02020603050405020304" pitchFamily="18" charset="0"/>
              </a:rPr>
              <a:t>Рис. 1.</a:t>
            </a:r>
            <a:r>
              <a:rPr lang="ru-RU" dirty="0" smtClean="0">
                <a:effectLst/>
                <a:latin typeface="Times New Roman" panose="02020603050405020304" pitchFamily="18" charset="0"/>
                <a:cs typeface="Times New Roman" panose="02020603050405020304" pitchFamily="18" charset="0"/>
              </a:rPr>
              <a:t> </a:t>
            </a:r>
            <a:r>
              <a:rPr lang="ru-RU" b="1" dirty="0" smtClean="0">
                <a:effectLst/>
                <a:latin typeface="Times New Roman" panose="02020603050405020304" pitchFamily="18" charset="0"/>
                <a:cs typeface="Times New Roman" panose="02020603050405020304" pitchFamily="18" charset="0"/>
              </a:rPr>
              <a:t>Модель организации учебно-тренировочного и соревновательного процессов боксеров-юношей с оздоровительной направленностью</a:t>
            </a:r>
            <a:br>
              <a:rPr lang="ru-RU" b="1" dirty="0" smtClean="0">
                <a:effectLst/>
                <a:latin typeface="Times New Roman" panose="02020603050405020304" pitchFamily="18" charset="0"/>
                <a:cs typeface="Times New Roman" panose="02020603050405020304" pitchFamily="18" charset="0"/>
              </a:rPr>
            </a:b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402560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293</Words>
  <Application>Microsoft Office PowerPoint</Application>
  <PresentationFormat>Произвольный</PresentationFormat>
  <Paragraphs>43</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Как написать научную статью</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написать научную статью</dc:title>
  <dc:creator>User</dc:creator>
  <cp:lastModifiedBy>Лена</cp:lastModifiedBy>
  <cp:revision>7</cp:revision>
  <dcterms:created xsi:type="dcterms:W3CDTF">2014-11-27T09:25:53Z</dcterms:created>
  <dcterms:modified xsi:type="dcterms:W3CDTF">2014-11-28T04:22:14Z</dcterms:modified>
</cp:coreProperties>
</file>